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5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C5"/>
    <a:srgbClr val="E6EEF9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9176" autoAdjust="0"/>
  </p:normalViewPr>
  <p:slideViewPr>
    <p:cSldViewPr snapToGrid="0" snapToObjects="1">
      <p:cViewPr varScale="1">
        <p:scale>
          <a:sx n="73" d="100"/>
          <a:sy n="73" d="100"/>
        </p:scale>
        <p:origin x="9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9111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0108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74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160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823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7486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6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951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403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6404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1856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92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7510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0831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8476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3465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66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556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07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67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3697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709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48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325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6E75B-BB71-4300-A76D-2D0D428C3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239" y="4388114"/>
            <a:ext cx="1818161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14C70798-B8E0-4EA5-8D65-0273C3689FFE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E17DF518-2B81-4081-9698-6252206918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5B6339B-FC1F-4717-8801-D6CE280610E6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1FE46-4C01-4A2D-BC82-3274E806598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9A274F-B0F6-42E0-A2F8-E2BB7BCC017E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9">
            <a:extLst>
              <a:ext uri="{FF2B5EF4-FFF2-40B4-BE49-F238E27FC236}">
                <a16:creationId xmlns:a16="http://schemas.microsoft.com/office/drawing/2014/main" id="{AFB96D4B-2573-48A0-83F0-4F0DF3046562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70298A6F-8384-4B7B-B327-F46BFC4C8A13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4980"/>
            <a:ext cx="12191999" cy="2030220"/>
          </a:xfrm>
        </p:spPr>
        <p:txBody>
          <a:bodyPr anchor="ctr">
            <a:noAutofit/>
          </a:bodyPr>
          <a:lstStyle/>
          <a:p>
            <a:r>
              <a:rPr kumimoji="1" lang="ko-KR" altLang="en-US" sz="60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인터랙티브</a:t>
            </a:r>
            <a:endParaRPr kumimoji="1" lang="en-US" altLang="ko-KR" sz="6000" b="1" dirty="0">
              <a:solidFill>
                <a:srgbClr val="007EC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6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웹 페이지 만들기</a:t>
            </a:r>
            <a:endParaRPr kumimoji="1"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j-ea"/>
              </a:rPr>
              <a:t>05-1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ko-KR" altLang="en-US" sz="3600" dirty="0">
                <a:latin typeface="+mj-ea"/>
              </a:rPr>
              <a:t>부모 요소에 </a:t>
            </a:r>
            <a:r>
              <a:rPr kumimoji="1" lang="en-US" altLang="ko-KR" sz="3600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flex-wrap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자식 요소에 줄 바꿈 적용하기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2100" dirty="0"/>
              <a:t>section</a:t>
            </a:r>
            <a:r>
              <a:rPr kumimoji="1" lang="ko-KR" altLang="en-US" sz="2100" dirty="0"/>
              <a:t>에 </a:t>
            </a:r>
            <a:r>
              <a:rPr kumimoji="1" lang="en-US" altLang="ko-KR" sz="2100" dirty="0" err="1"/>
              <a:t>flex-wrap:wrap</a:t>
            </a:r>
            <a:r>
              <a:rPr kumimoji="1" lang="ko-KR" altLang="en-US" sz="2100" dirty="0"/>
              <a:t>을 설정 </a:t>
            </a:r>
            <a:endParaRPr kumimoji="1" lang="en-US" altLang="ko-KR" sz="2100" dirty="0"/>
          </a:p>
          <a:p>
            <a:pPr lvl="1"/>
            <a:r>
              <a:rPr kumimoji="1" lang="en-US" altLang="ko-KR" sz="2100" dirty="0" err="1"/>
              <a:t>flex-wrap:wrap</a:t>
            </a:r>
            <a:r>
              <a:rPr kumimoji="1" lang="ko-KR" altLang="en-US" sz="2100" dirty="0"/>
              <a:t>을 적용해야 자식요소를 </a:t>
            </a:r>
            <a:r>
              <a:rPr kumimoji="1" lang="ko-KR" altLang="en-US" sz="2100" dirty="0" err="1"/>
              <a:t>줄바꿈할</a:t>
            </a:r>
            <a:r>
              <a:rPr kumimoji="1" lang="ko-KR" altLang="en-US" sz="2100" dirty="0"/>
              <a:t> 수 있음 </a:t>
            </a:r>
            <a:r>
              <a:rPr kumimoji="1" lang="en-US" altLang="ko-KR" sz="2100" dirty="0"/>
              <a:t>( </a:t>
            </a:r>
            <a:r>
              <a:rPr kumimoji="1" lang="ko-KR" altLang="en-US" sz="2100" dirty="0"/>
              <a:t>기본값 </a:t>
            </a:r>
            <a:r>
              <a:rPr kumimoji="1" lang="en-US" altLang="ko-KR" sz="2100" dirty="0" err="1"/>
              <a:t>nowrap</a:t>
            </a:r>
            <a:r>
              <a:rPr kumimoji="1" lang="en-US" altLang="ko-KR" sz="2100" dirty="0"/>
              <a:t>)</a:t>
            </a:r>
          </a:p>
          <a:p>
            <a:pPr marL="457200" lvl="1" indent="0">
              <a:buNone/>
            </a:pPr>
            <a:r>
              <a:rPr kumimoji="1" lang="en-US" altLang="ko-KR" sz="2100" dirty="0"/>
              <a:t>	</a:t>
            </a:r>
          </a:p>
          <a:p>
            <a:pPr lvl="2"/>
            <a:endParaRPr kumimoji="1" lang="en-US" altLang="ko-KR" sz="2100" dirty="0">
              <a:solidFill>
                <a:srgbClr val="007EC5"/>
              </a:solidFill>
            </a:endParaRPr>
          </a:p>
          <a:p>
            <a:pPr lvl="2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06" y="3148002"/>
            <a:ext cx="3420970" cy="30010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39" y="3112156"/>
            <a:ext cx="3177631" cy="30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7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j-ea"/>
              </a:rPr>
              <a:t>05-1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ko-KR" altLang="en-US" sz="3600" dirty="0">
                <a:latin typeface="+mj-ea"/>
              </a:rPr>
              <a:t>부모 요소에 </a:t>
            </a:r>
            <a:r>
              <a:rPr kumimoji="1" lang="en-US" altLang="ko-KR" sz="3600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>
                <a:solidFill>
                  <a:srgbClr val="007EC5"/>
                </a:solidFill>
              </a:rPr>
              <a:t>flex-flow – flex-direction, flex-wrap </a:t>
            </a:r>
            <a:r>
              <a:rPr kumimoji="1" lang="ko-KR" altLang="en-US" sz="2300">
                <a:solidFill>
                  <a:srgbClr val="007EC5"/>
                </a:solidFill>
              </a:rPr>
              <a:t>한꺼번에 적용하기</a:t>
            </a:r>
            <a:endParaRPr kumimoji="1" lang="en-US" altLang="ko-KR" sz="2300">
              <a:solidFill>
                <a:srgbClr val="007EC5"/>
              </a:solidFill>
            </a:endParaRPr>
          </a:p>
          <a:p>
            <a:pPr lvl="1"/>
            <a:r>
              <a:rPr kumimoji="1" lang="en-US" altLang="ko-KR" sz="2100"/>
              <a:t>flex-flow:row wrap</a:t>
            </a:r>
            <a:r>
              <a:rPr kumimoji="1" lang="ko-KR" altLang="en-US" sz="2100"/>
              <a:t>을 입력하여 요소의 정렬 방향과 줄바꿈을 같이 지정 </a:t>
            </a:r>
            <a:endParaRPr kumimoji="1" lang="en-US" altLang="ko-KR" sz="2100"/>
          </a:p>
          <a:p>
            <a:pPr marL="457200" lvl="1" indent="0">
              <a:buNone/>
            </a:pPr>
            <a:r>
              <a:rPr kumimoji="1" lang="en-US" altLang="ko-KR" sz="2100"/>
              <a:t>	</a:t>
            </a:r>
          </a:p>
          <a:p>
            <a:pPr lvl="2"/>
            <a:endParaRPr kumimoji="1" lang="en-US" altLang="ko-KR" sz="2100">
              <a:solidFill>
                <a:srgbClr val="007EC5"/>
              </a:solidFill>
            </a:endParaRPr>
          </a:p>
          <a:p>
            <a:pPr lvl="2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39" y="2611837"/>
            <a:ext cx="3701144" cy="35371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62" y="2754357"/>
            <a:ext cx="4281199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justify-content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기본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2000" dirty="0"/>
              <a:t>justify-content </a:t>
            </a:r>
            <a:r>
              <a:rPr kumimoji="1" lang="ko-KR" altLang="en-US" sz="2000" dirty="0"/>
              <a:t>속성 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1" y="2546107"/>
            <a:ext cx="98202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justify-content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기본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2000" dirty="0"/>
              <a:t>flex-start – </a:t>
            </a:r>
            <a:r>
              <a:rPr kumimoji="1" lang="ko-KR" altLang="en-US" sz="2000" dirty="0"/>
              <a:t>자식 요소를 시작 방향으로 정렬하기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기본값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 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9" y="2586174"/>
            <a:ext cx="4038600" cy="3409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60" y="2586174"/>
            <a:ext cx="5627821" cy="34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justify-content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기본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2000" dirty="0"/>
              <a:t>flex-end – </a:t>
            </a:r>
            <a:r>
              <a:rPr kumimoji="1" lang="ko-KR" altLang="en-US" sz="2000" dirty="0"/>
              <a:t>자식 요소를 종료 방향으로 정렬하기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17" y="3321467"/>
            <a:ext cx="4056289" cy="17478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68" y="2721615"/>
            <a:ext cx="5693501" cy="34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41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justify-content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기본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2000" dirty="0"/>
              <a:t>flex-center – </a:t>
            </a:r>
            <a:r>
              <a:rPr kumimoji="1" lang="ko-KR" altLang="en-US" sz="2000" dirty="0"/>
              <a:t>자식 요소를 가운데 방향으로 정렬하기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56" y="3172777"/>
            <a:ext cx="3951078" cy="1799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79" y="2692579"/>
            <a:ext cx="5790201" cy="35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33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justify-content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기본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2000" dirty="0"/>
              <a:t>space-between – </a:t>
            </a:r>
            <a:r>
              <a:rPr kumimoji="1" lang="ko-KR" altLang="en-US" sz="2000" dirty="0"/>
              <a:t>자식 요소의 좌우 사이 간격을 균일하게 배치하기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자식 요소들을 부모 요소의 양 끝으로 배치한 뒤 자식 요소의 간격을 균일하게 나눠서 배치 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40" y="3342253"/>
            <a:ext cx="4686244" cy="1656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50" y="3084929"/>
            <a:ext cx="5006431" cy="30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justify-content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기본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2000" dirty="0"/>
              <a:t>space-around – </a:t>
            </a:r>
            <a:r>
              <a:rPr kumimoji="1" lang="ko-KR" altLang="en-US" sz="2000" dirty="0"/>
              <a:t>자식 요소의 기본 축 방향으로 주위 간격을 균일하게 배치하기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자식 요소를 간격을 균일하게 배치하되 양 끝에도 여백을 설정해 줌</a:t>
            </a:r>
            <a:r>
              <a:rPr kumimoji="1" lang="en-US" altLang="ko-KR" sz="2000" dirty="0"/>
              <a:t>. 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47" y="3557451"/>
            <a:ext cx="4649412" cy="1737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8" y="3081956"/>
            <a:ext cx="5048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justify-content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기본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2000" dirty="0"/>
              <a:t>space-evenly – </a:t>
            </a:r>
            <a:r>
              <a:rPr kumimoji="1" lang="ko-KR" altLang="en-US" sz="2000" dirty="0"/>
              <a:t>자식 요소를 균일하게 배치하고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양끝의 간격만큼 여백 적용하기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자식 요소를 간격을 균일하게 배치하되 양 끝에 중첩된 간격만큼 여백을 설정해 줌</a:t>
            </a:r>
            <a:r>
              <a:rPr kumimoji="1" lang="en-US" altLang="ko-KR" sz="2000" dirty="0"/>
              <a:t>. 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84" y="3789799"/>
            <a:ext cx="4791075" cy="1790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3343267"/>
            <a:ext cx="4666796" cy="2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7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align-content, align-items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반대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자식 요소가 여러 개라서 줄 바꿈이 필요할 때는 </a:t>
            </a:r>
            <a:r>
              <a:rPr kumimoji="1" lang="en-US" altLang="ko-KR" sz="2000" dirty="0"/>
              <a:t>align-content </a:t>
            </a:r>
            <a:r>
              <a:rPr kumimoji="1" lang="ko-KR" altLang="en-US" sz="2000" dirty="0"/>
              <a:t>속성 사용 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자식 요소가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개이거나 </a:t>
            </a:r>
            <a:r>
              <a:rPr kumimoji="1" lang="ko-KR" altLang="en-US" sz="2000" dirty="0" err="1"/>
              <a:t>줄바꿈이</a:t>
            </a:r>
            <a:r>
              <a:rPr kumimoji="1" lang="ko-KR" altLang="en-US" sz="2000" dirty="0"/>
              <a:t> 필요 없다면 </a:t>
            </a:r>
            <a:r>
              <a:rPr kumimoji="1" lang="en-US" altLang="ko-KR" sz="2000" dirty="0"/>
              <a:t>align-items </a:t>
            </a:r>
            <a:r>
              <a:rPr kumimoji="1" lang="ko-KR" altLang="en-US" sz="2000" dirty="0"/>
              <a:t>속성 사용 </a:t>
            </a:r>
            <a:endParaRPr kumimoji="1" lang="en-US" altLang="ko-KR" sz="1400" dirty="0"/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931930"/>
            <a:ext cx="10058400" cy="33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8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20669" y="2266936"/>
            <a:ext cx="7750629" cy="984954"/>
          </a:xfrm>
        </p:spPr>
        <p:txBody>
          <a:bodyPr/>
          <a:lstStyle/>
          <a:p>
            <a:r>
              <a:rPr kumimoji="1" lang="en-US" altLang="ko-KR" sz="4400" dirty="0"/>
              <a:t>flex </a:t>
            </a:r>
            <a:r>
              <a:rPr kumimoji="1" lang="ko-KR" altLang="en-US" sz="4400" dirty="0"/>
              <a:t>방식으로 레이아웃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897203" y="4064828"/>
            <a:ext cx="4397563" cy="1832388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05-1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부모 요소에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flex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적용하기 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05-2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자식 요소 정렬하기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05-3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자식 요소의 순서 지정하기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05-4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요소의 여백 비율 지정하기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33413" y="399204"/>
            <a:ext cx="1325146" cy="554280"/>
          </a:xfrm>
        </p:spPr>
        <p:txBody>
          <a:bodyPr/>
          <a:lstStyle/>
          <a:p>
            <a:r>
              <a:rPr kumimoji="1" lang="en-US" altLang="ko-KR"/>
              <a:t>05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align-content, align-items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반대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자식 요소가 여러 개라서 줄 바꿈이 필요할 때는 </a:t>
            </a:r>
            <a:r>
              <a:rPr kumimoji="1" lang="en-US" altLang="ko-KR" sz="2000" dirty="0"/>
              <a:t>align-content </a:t>
            </a:r>
            <a:r>
              <a:rPr kumimoji="1" lang="ko-KR" altLang="en-US" sz="2000" dirty="0"/>
              <a:t>속성 적용하고 </a:t>
            </a:r>
            <a:r>
              <a:rPr kumimoji="1" lang="en-US" altLang="ko-KR" sz="2000" dirty="0"/>
              <a:t>align-content</a:t>
            </a:r>
            <a:r>
              <a:rPr kumimoji="1" lang="ko-KR" altLang="en-US" sz="2000" dirty="0"/>
              <a:t>속성을 사용할 때는 </a:t>
            </a:r>
            <a:r>
              <a:rPr kumimoji="1" lang="en-US" altLang="ko-KR" sz="2000" dirty="0" err="1"/>
              <a:t>flex-flow:wrap</a:t>
            </a:r>
            <a:r>
              <a:rPr kumimoji="1" lang="ko-KR" altLang="en-US" sz="2000" dirty="0"/>
              <a:t>을 꼭 입력해야 함  </a:t>
            </a:r>
            <a:endParaRPr kumimoji="1" lang="en-US" altLang="ko-KR" sz="2000" dirty="0"/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886975"/>
            <a:ext cx="3530054" cy="3262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30" y="2886975"/>
            <a:ext cx="6431552" cy="29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33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 정렬하기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align-content, align-items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반대 축으로 정렬하기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자식 요소가 여러 개라서 줄 바꿈이 필요할 때는 </a:t>
            </a: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en-US" altLang="ko-KR" sz="2000" dirty="0"/>
              <a:t>  align-content </a:t>
            </a:r>
            <a:r>
              <a:rPr kumimoji="1" lang="ko-KR" altLang="en-US" sz="2000" dirty="0"/>
              <a:t>속성 적용하고 </a:t>
            </a:r>
            <a:r>
              <a:rPr kumimoji="1" lang="en-US" altLang="ko-KR" sz="2000" dirty="0" err="1"/>
              <a:t>flex-flow:wrap</a:t>
            </a:r>
            <a:r>
              <a:rPr kumimoji="1" lang="ko-KR" altLang="en-US" sz="2000" dirty="0"/>
              <a:t>을 꼭 입력해야 함  </a:t>
            </a:r>
            <a:endParaRPr kumimoji="1" lang="en-US" altLang="ko-KR" sz="2000" dirty="0"/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4" y="3019310"/>
            <a:ext cx="5004755" cy="31296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23" y="1693989"/>
            <a:ext cx="2089059" cy="45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요소의 순서 지정하기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>
                <a:solidFill>
                  <a:srgbClr val="007EC5"/>
                </a:solidFill>
              </a:rPr>
              <a:t>order– </a:t>
            </a:r>
            <a:r>
              <a:rPr kumimoji="1" lang="ko-KR" altLang="en-US" sz="2300">
                <a:solidFill>
                  <a:srgbClr val="007EC5"/>
                </a:solidFill>
              </a:rPr>
              <a:t>요소의</a:t>
            </a:r>
            <a:r>
              <a:rPr kumimoji="1" lang="en-US" altLang="ko-KR" sz="2300">
                <a:solidFill>
                  <a:srgbClr val="007EC5"/>
                </a:solidFill>
              </a:rPr>
              <a:t> </a:t>
            </a:r>
            <a:r>
              <a:rPr kumimoji="1" lang="ko-KR" altLang="en-US" sz="2300">
                <a:solidFill>
                  <a:srgbClr val="007EC5"/>
                </a:solidFill>
              </a:rPr>
              <a:t>순서 지정하는 방법</a:t>
            </a:r>
            <a:endParaRPr kumimoji="1" lang="en-US" altLang="ko-KR" sz="2300">
              <a:solidFill>
                <a:srgbClr val="007EC5"/>
              </a:solidFill>
            </a:endParaRPr>
          </a:p>
          <a:p>
            <a:pPr marL="457200" lvl="1" indent="0">
              <a:buNone/>
            </a:pPr>
            <a:r>
              <a:rPr kumimoji="1" lang="en-US" altLang="ko-KR" sz="2100">
                <a:solidFill>
                  <a:srgbClr val="007EC5"/>
                </a:solidFill>
              </a:rPr>
              <a:t>	</a:t>
            </a:r>
            <a:r>
              <a:rPr kumimoji="1" lang="ko-KR" altLang="en-US" sz="2100">
                <a:solidFill>
                  <a:srgbClr val="007EC5"/>
                </a:solidFill>
              </a:rPr>
              <a:t> </a:t>
            </a:r>
            <a:endParaRPr kumimoji="1" lang="en-US" altLang="ko-KR" sz="2100">
              <a:solidFill>
                <a:srgbClr val="007EC5"/>
              </a:solidFill>
            </a:endParaRPr>
          </a:p>
          <a:p>
            <a:pPr marL="457200" lvl="1" indent="0">
              <a:buNone/>
            </a:pPr>
            <a:endParaRPr kumimoji="1" lang="en-US" altLang="ko-KR" sz="2300"/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265923"/>
            <a:ext cx="2971801" cy="185737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66845" y="1831450"/>
            <a:ext cx="2981325" cy="3584131"/>
            <a:chOff x="8289062" y="2521330"/>
            <a:chExt cx="2981325" cy="35841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062" y="3362261"/>
              <a:ext cx="2981325" cy="27432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98" y="2521330"/>
              <a:ext cx="2776909" cy="1100846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26" y="2221870"/>
            <a:ext cx="2869741" cy="3064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081" y="5523087"/>
            <a:ext cx="58674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7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자식 요소의 순서 지정하기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order– </a:t>
            </a:r>
            <a:r>
              <a:rPr kumimoji="1" lang="ko-KR" altLang="en-US" sz="2300" dirty="0">
                <a:solidFill>
                  <a:srgbClr val="007EC5"/>
                </a:solidFill>
              </a:rPr>
              <a:t>요소의</a:t>
            </a:r>
            <a:r>
              <a:rPr kumimoji="1" lang="en-US" altLang="ko-KR" sz="2300" dirty="0">
                <a:solidFill>
                  <a:srgbClr val="007EC5"/>
                </a:solidFill>
              </a:rPr>
              <a:t> </a:t>
            </a:r>
            <a:r>
              <a:rPr kumimoji="1" lang="ko-KR" altLang="en-US" sz="2300" dirty="0">
                <a:solidFill>
                  <a:srgbClr val="007EC5"/>
                </a:solidFill>
              </a:rPr>
              <a:t>순서 지정하는 방법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자식요소에 </a:t>
            </a:r>
            <a:r>
              <a:rPr kumimoji="1" lang="en-US" altLang="ko-KR" sz="2000" dirty="0"/>
              <a:t>order </a:t>
            </a:r>
            <a:r>
              <a:rPr kumimoji="1" lang="ko-KR" altLang="en-US" sz="2000" dirty="0"/>
              <a:t>속성으로 요소의 순서 지정</a:t>
            </a:r>
            <a:endParaRPr kumimoji="1" lang="en-US" altLang="ko-KR" sz="2000" dirty="0"/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5" y="2645522"/>
            <a:ext cx="4347073" cy="35034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84" y="3721837"/>
            <a:ext cx="5669278" cy="6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28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요소의 여백 비율 지정하기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flex-grow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요소의</a:t>
            </a:r>
            <a:r>
              <a:rPr kumimoji="1" lang="en-US" altLang="ko-KR" sz="2300" dirty="0">
                <a:solidFill>
                  <a:srgbClr val="007EC5"/>
                </a:solidFill>
              </a:rPr>
              <a:t> </a:t>
            </a:r>
            <a:r>
              <a:rPr kumimoji="1" lang="ko-KR" altLang="en-US" sz="2300" dirty="0">
                <a:solidFill>
                  <a:srgbClr val="007EC5"/>
                </a:solidFill>
              </a:rPr>
              <a:t>안쪽 여백 확대하기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요소의 크기를 키웠을 때 요소 안쪽 여백이 </a:t>
            </a: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en-US" altLang="ko-KR" sz="2000" dirty="0"/>
              <a:t>   </a:t>
            </a:r>
            <a:r>
              <a:rPr kumimoji="1" lang="ko-KR" altLang="en-US" sz="2000" dirty="0"/>
              <a:t>확대되는 비율을 지정 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34" y="3167985"/>
            <a:ext cx="3724354" cy="18158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512" y="1786217"/>
            <a:ext cx="2951288" cy="4441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34" y="5366378"/>
            <a:ext cx="63627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요소의 여백 비율 지정하기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flex-grow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요소의</a:t>
            </a:r>
            <a:r>
              <a:rPr kumimoji="1" lang="en-US" altLang="ko-KR" sz="2300" dirty="0">
                <a:solidFill>
                  <a:srgbClr val="007EC5"/>
                </a:solidFill>
              </a:rPr>
              <a:t> </a:t>
            </a:r>
            <a:r>
              <a:rPr kumimoji="1" lang="ko-KR" altLang="en-US" sz="2300" dirty="0">
                <a:solidFill>
                  <a:srgbClr val="007EC5"/>
                </a:solidFill>
              </a:rPr>
              <a:t>안쪽 여백 확대하기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남은 부모 영역의 크기를 똑같이 배분하고 안쪽 여백을 설정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53" y="2423887"/>
            <a:ext cx="3814353" cy="31751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53" y="5746234"/>
            <a:ext cx="98393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46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요소의 여백 비율 지정하기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flex-grow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요소의</a:t>
            </a:r>
            <a:r>
              <a:rPr kumimoji="1" lang="en-US" altLang="ko-KR" sz="2300" dirty="0">
                <a:solidFill>
                  <a:srgbClr val="007EC5"/>
                </a:solidFill>
              </a:rPr>
              <a:t> </a:t>
            </a:r>
            <a:r>
              <a:rPr kumimoji="1" lang="ko-KR" altLang="en-US" sz="2300" dirty="0">
                <a:solidFill>
                  <a:srgbClr val="007EC5"/>
                </a:solidFill>
              </a:rPr>
              <a:t>안쪽 여백 확대하기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남은 부모 영역의 크기를 똑같이 배분하고 안쪽 여백을 설정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80" y="2491406"/>
            <a:ext cx="3904843" cy="32108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07" y="5702241"/>
            <a:ext cx="86772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10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요소의 여백 비율 지정하기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flex-shrink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요소의</a:t>
            </a:r>
            <a:r>
              <a:rPr kumimoji="1" lang="en-US" altLang="ko-KR" sz="2300" dirty="0">
                <a:solidFill>
                  <a:srgbClr val="007EC5"/>
                </a:solidFill>
              </a:rPr>
              <a:t> </a:t>
            </a:r>
            <a:r>
              <a:rPr kumimoji="1" lang="ko-KR" altLang="en-US" sz="2300" dirty="0">
                <a:solidFill>
                  <a:srgbClr val="007EC5"/>
                </a:solidFill>
              </a:rPr>
              <a:t>안쪽 여백 축소하기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요소의 크기를 줄였을 때 안쪽 여백의 감소 비율 지정 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2" y="2992373"/>
            <a:ext cx="3340826" cy="17366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07" y="2427597"/>
            <a:ext cx="2346960" cy="37965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2" y="2937835"/>
            <a:ext cx="3248025" cy="2667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90" y="5747900"/>
            <a:ext cx="47625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87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05-4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요소의 여백 비율 지정하기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flex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전체 </a:t>
            </a:r>
            <a:r>
              <a:rPr kumimoji="1" lang="ko-KR" altLang="en-US" sz="2300" dirty="0" err="1">
                <a:solidFill>
                  <a:srgbClr val="007EC5"/>
                </a:solidFill>
              </a:rPr>
              <a:t>너빗값의</a:t>
            </a:r>
            <a:r>
              <a:rPr kumimoji="1" lang="ko-KR" altLang="en-US" sz="2300" dirty="0">
                <a:solidFill>
                  <a:srgbClr val="007EC5"/>
                </a:solidFill>
              </a:rPr>
              <a:t> 비율 조절하기 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000" dirty="0"/>
              <a:t>요소 전체의 </a:t>
            </a:r>
            <a:r>
              <a:rPr kumimoji="1" lang="ko-KR" altLang="en-US" sz="2000" dirty="0" err="1"/>
              <a:t>너비값</a:t>
            </a:r>
            <a:r>
              <a:rPr kumimoji="1" lang="ko-KR" altLang="en-US" sz="2000" dirty="0"/>
              <a:t> 비율을 조절 </a:t>
            </a:r>
            <a:endParaRPr kumimoji="1" lang="en-US" altLang="ko-KR" sz="1400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58" y="2464525"/>
            <a:ext cx="4361889" cy="36202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32" y="5685803"/>
            <a:ext cx="7600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7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알베르트</a:t>
            </a:r>
            <a:r>
              <a:rPr lang="ko-KR" altLang="en-US" sz="1200" dirty="0">
                <a:solidFill>
                  <a:schemeClr val="tx1"/>
                </a:solidFill>
              </a:rPr>
              <a:t> 아인슈타인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Albert Einstein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자전거를 타는 것이다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균형을 유지하려면 계속 움직여야 한다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Life is riding a bicycle to keep your balance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you must keep moving.</a:t>
            </a:r>
            <a:endParaRPr lang="ko-KR" altLang="en-US" sz="13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n-ea"/>
                <a:ea typeface="+mn-ea"/>
              </a:rPr>
              <a:t>05-1</a:t>
            </a:r>
            <a:r>
              <a:rPr kumimoji="1" lang="en-US" altLang="ko-KR" sz="3600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j-ea"/>
              </a:rPr>
              <a:t>부모 요소에 </a:t>
            </a:r>
            <a:r>
              <a:rPr kumimoji="1" lang="en-US" altLang="ko-KR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007EC5"/>
                </a:solidFill>
              </a:rPr>
              <a:t>flex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사용하기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r>
              <a:rPr kumimoji="1" lang="en-US" altLang="ko-KR" sz="1800" b="1" dirty="0"/>
              <a:t>flex </a:t>
            </a:r>
            <a:r>
              <a:rPr kumimoji="1" lang="ko-KR" altLang="en-US" dirty="0"/>
              <a:t>를 사용하기 위해 필요한 속성과 속성값  </a:t>
            </a:r>
            <a:r>
              <a:rPr kumimoji="1" lang="en-US" altLang="ko-KR" sz="1400" b="0" dirty="0"/>
              <a:t> </a:t>
            </a:r>
            <a:endParaRPr kumimoji="1" lang="en-US" altLang="ko-KR" sz="1800" baseline="30000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50" y="2508069"/>
            <a:ext cx="7819299" cy="37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j-ea"/>
              </a:rPr>
              <a:t>05-1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ko-KR" altLang="en-US" sz="3600" dirty="0">
                <a:latin typeface="+mj-ea"/>
              </a:rPr>
              <a:t>부모 요소에 </a:t>
            </a:r>
            <a:r>
              <a:rPr kumimoji="1" lang="en-US" altLang="ko-KR" sz="3600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display – </a:t>
            </a:r>
            <a:r>
              <a:rPr kumimoji="1" lang="ko-KR" altLang="en-US" sz="2000" dirty="0">
                <a:solidFill>
                  <a:srgbClr val="007EC5"/>
                </a:solidFill>
              </a:rPr>
              <a:t>자식 요소의 배치 방법 지정하기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sz="2000" dirty="0"/>
              <a:t>부모요소에 </a:t>
            </a:r>
            <a:r>
              <a:rPr kumimoji="1" lang="en-US" altLang="ko-KR" sz="2000" dirty="0"/>
              <a:t>flex</a:t>
            </a:r>
            <a:r>
              <a:rPr kumimoji="1" lang="ko-KR" altLang="en-US" sz="2000" dirty="0"/>
              <a:t>를 지정하여 자식 요소의 레이아웃 배치하는 방법</a:t>
            </a:r>
            <a:endParaRPr kumimoji="1" lang="en-US" altLang="ko-KR" sz="2000" dirty="0"/>
          </a:p>
          <a:p>
            <a:pPr lvl="1"/>
            <a:r>
              <a:rPr kumimoji="1" lang="en-US" altLang="ko-KR" sz="1800" dirty="0"/>
              <a:t>flex </a:t>
            </a:r>
            <a:r>
              <a:rPr kumimoji="1" lang="ko-KR" altLang="en-US" sz="1800" dirty="0"/>
              <a:t>적용 전 레이아웃  </a:t>
            </a:r>
            <a:r>
              <a:rPr kumimoji="1" lang="en-US" altLang="ko-KR" sz="1800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</a:p>
          <a:p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922451"/>
            <a:ext cx="2781645" cy="33592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79" y="2922776"/>
            <a:ext cx="3345523" cy="33589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78" y="2911929"/>
            <a:ext cx="3346444" cy="33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j-ea"/>
              </a:rPr>
              <a:t>05-1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ko-KR" altLang="en-US" sz="3600" dirty="0">
                <a:latin typeface="+mj-ea"/>
              </a:rPr>
              <a:t>부모 요소에 </a:t>
            </a:r>
            <a:r>
              <a:rPr kumimoji="1" lang="en-US" altLang="ko-KR" sz="3600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display – </a:t>
            </a:r>
            <a:r>
              <a:rPr kumimoji="1" lang="ko-KR" altLang="en-US" sz="2000" dirty="0">
                <a:solidFill>
                  <a:srgbClr val="007EC5"/>
                </a:solidFill>
              </a:rPr>
              <a:t>자식 요소의 배치 방법 지정하기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sz="2000" dirty="0"/>
              <a:t>부모요소에 </a:t>
            </a:r>
            <a:r>
              <a:rPr kumimoji="1" lang="en-US" altLang="ko-KR" sz="2000" dirty="0"/>
              <a:t>flex</a:t>
            </a:r>
            <a:r>
              <a:rPr kumimoji="1" lang="ko-KR" altLang="en-US" sz="2000" dirty="0"/>
              <a:t>를 지정하여 자식 요소의 레이아웃 배치하는 방법 </a:t>
            </a:r>
            <a:endParaRPr kumimoji="1" lang="en-US" altLang="ko-KR" sz="2000" dirty="0"/>
          </a:p>
          <a:p>
            <a:pPr lvl="1"/>
            <a:r>
              <a:rPr kumimoji="1" lang="en-US" altLang="ko-KR" sz="1800" dirty="0"/>
              <a:t>flex </a:t>
            </a:r>
            <a:r>
              <a:rPr kumimoji="1" lang="ko-KR" altLang="en-US" sz="1800" dirty="0"/>
              <a:t>적용 전 레이아웃 </a:t>
            </a:r>
            <a:r>
              <a:rPr kumimoji="1" lang="en-US" altLang="ko-KR" sz="1800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</a:p>
          <a:p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10" y="2805572"/>
            <a:ext cx="5925977" cy="32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9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j-ea"/>
              </a:rPr>
              <a:t>05-1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ko-KR" altLang="en-US" sz="3600" dirty="0">
                <a:latin typeface="+mj-ea"/>
              </a:rPr>
              <a:t>부모 요소에 </a:t>
            </a:r>
            <a:r>
              <a:rPr kumimoji="1" lang="en-US" altLang="ko-KR" sz="3600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ko-KR" sz="2300" dirty="0">
                <a:solidFill>
                  <a:srgbClr val="007EC5"/>
                </a:solidFill>
              </a:rPr>
              <a:t>display – </a:t>
            </a:r>
            <a:r>
              <a:rPr kumimoji="1" lang="ko-KR" altLang="en-US" sz="2300" dirty="0">
                <a:solidFill>
                  <a:srgbClr val="007EC5"/>
                </a:solidFill>
              </a:rPr>
              <a:t>자식 요소의 배치 방법 지정하기</a:t>
            </a:r>
            <a:endParaRPr kumimoji="1" lang="en-US" altLang="ko-KR" sz="2300" dirty="0">
              <a:solidFill>
                <a:srgbClr val="007EC5"/>
              </a:solidFill>
            </a:endParaRPr>
          </a:p>
          <a:p>
            <a:r>
              <a:rPr kumimoji="1" lang="ko-KR" altLang="en-US" sz="2300" dirty="0"/>
              <a:t>부모요소에 </a:t>
            </a:r>
            <a:r>
              <a:rPr kumimoji="1" lang="en-US" altLang="ko-KR" sz="2300" dirty="0"/>
              <a:t>flex</a:t>
            </a:r>
            <a:r>
              <a:rPr kumimoji="1" lang="ko-KR" altLang="en-US" sz="2300" dirty="0"/>
              <a:t>를 지정하여 자식 요소의 레이아웃 배치하는 방법</a:t>
            </a:r>
            <a:endParaRPr kumimoji="1" lang="en-US" altLang="ko-KR" sz="2300" dirty="0"/>
          </a:p>
          <a:p>
            <a:pPr lvl="1"/>
            <a:r>
              <a:rPr kumimoji="1" lang="ko-KR" altLang="en-US" sz="2300" dirty="0"/>
              <a:t>부모 요소인  </a:t>
            </a:r>
            <a:r>
              <a:rPr kumimoji="1" lang="en-US" altLang="ko-KR" sz="2300" dirty="0"/>
              <a:t>section </a:t>
            </a:r>
            <a:r>
              <a:rPr kumimoji="1" lang="ko-KR" altLang="en-US" sz="2300" dirty="0"/>
              <a:t>에 </a:t>
            </a:r>
            <a:r>
              <a:rPr kumimoji="1" lang="en-US" altLang="ko-KR" sz="2300" dirty="0"/>
              <a:t>flex </a:t>
            </a:r>
            <a:r>
              <a:rPr kumimoji="1" lang="ko-KR" altLang="en-US" sz="2300" dirty="0"/>
              <a:t>적용  </a:t>
            </a:r>
            <a:endParaRPr kumimoji="1" lang="en-US" altLang="ko-KR" sz="2300" dirty="0"/>
          </a:p>
          <a:p>
            <a:pPr lvl="1"/>
            <a:endParaRPr kumimoji="1" lang="en-US" altLang="ko-KR" dirty="0"/>
          </a:p>
          <a:p>
            <a:pPr lvl="2"/>
            <a:r>
              <a:rPr kumimoji="1" lang="en-US" altLang="ko-KR" sz="2100" dirty="0"/>
              <a:t>article  </a:t>
            </a:r>
            <a:r>
              <a:rPr kumimoji="1" lang="ko-KR" altLang="en-US" sz="2100" dirty="0"/>
              <a:t>요소가 가로로 정렬한다</a:t>
            </a:r>
            <a:endParaRPr kumimoji="1" lang="en-US" altLang="ko-KR" sz="2100" dirty="0"/>
          </a:p>
          <a:p>
            <a:pPr lvl="2"/>
            <a:r>
              <a:rPr kumimoji="1" lang="ko-KR" altLang="en-US" sz="2100" dirty="0"/>
              <a:t>부모 요소인 </a:t>
            </a:r>
            <a:r>
              <a:rPr kumimoji="1" lang="en-US" altLang="ko-KR" sz="2100" dirty="0"/>
              <a:t>section</a:t>
            </a:r>
            <a:r>
              <a:rPr kumimoji="1" lang="ko-KR" altLang="en-US" sz="2100" dirty="0"/>
              <a:t>은 블록요소로 너비가 </a:t>
            </a:r>
            <a:r>
              <a:rPr kumimoji="1" lang="en-US" altLang="ko-KR" sz="2100" dirty="0"/>
              <a:t>100%</a:t>
            </a:r>
            <a:r>
              <a:rPr kumimoji="1" lang="ko-KR" altLang="en-US" sz="2100" dirty="0"/>
              <a:t>로 설정</a:t>
            </a:r>
            <a:endParaRPr kumimoji="1" lang="en-US" altLang="ko-KR" sz="2100" dirty="0">
              <a:solidFill>
                <a:srgbClr val="007EC5"/>
              </a:solidFill>
            </a:endParaRPr>
          </a:p>
          <a:p>
            <a:pPr lvl="2"/>
            <a:endParaRPr kumimoji="1" lang="en-US" altLang="ko-KR" sz="2100" dirty="0">
              <a:solidFill>
                <a:srgbClr val="007EC5"/>
              </a:solidFill>
            </a:endParaRPr>
          </a:p>
          <a:p>
            <a:pPr lvl="2"/>
            <a:endParaRPr kumimoji="1" lang="en-US" altLang="ko-KR" sz="2100" dirty="0">
              <a:solidFill>
                <a:srgbClr val="007EC5"/>
              </a:solidFill>
            </a:endParaRPr>
          </a:p>
          <a:p>
            <a:pPr lvl="2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 dirty="0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91" y="3924468"/>
            <a:ext cx="3689953" cy="17099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25" y="3549946"/>
            <a:ext cx="4727755" cy="25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j-ea"/>
              </a:rPr>
              <a:t>05-1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ko-KR" altLang="en-US" sz="3600" dirty="0">
                <a:latin typeface="+mj-ea"/>
              </a:rPr>
              <a:t>부모 요소에 </a:t>
            </a:r>
            <a:r>
              <a:rPr kumimoji="1" lang="en-US" altLang="ko-KR" sz="3600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sz="2300">
                <a:solidFill>
                  <a:srgbClr val="007EC5"/>
                </a:solidFill>
              </a:rPr>
              <a:t>display – </a:t>
            </a:r>
            <a:r>
              <a:rPr kumimoji="1" lang="ko-KR" altLang="en-US" sz="2300">
                <a:solidFill>
                  <a:srgbClr val="007EC5"/>
                </a:solidFill>
              </a:rPr>
              <a:t>자식 요소의 배치 방법 지정하기</a:t>
            </a:r>
            <a:endParaRPr kumimoji="1" lang="en-US" altLang="ko-KR" sz="2300">
              <a:solidFill>
                <a:srgbClr val="007EC5"/>
              </a:solidFill>
            </a:endParaRPr>
          </a:p>
          <a:p>
            <a:r>
              <a:rPr kumimoji="1" lang="ko-KR" altLang="en-US" sz="2300"/>
              <a:t>부모요소에 </a:t>
            </a:r>
            <a:r>
              <a:rPr kumimoji="1" lang="en-US" altLang="ko-KR" sz="2300"/>
              <a:t>flex</a:t>
            </a:r>
            <a:r>
              <a:rPr kumimoji="1" lang="ko-KR" altLang="en-US" sz="2300"/>
              <a:t>를 지정하여 자식 요소의 레이아웃 배치하는 방법</a:t>
            </a:r>
            <a:endParaRPr kumimoji="1" lang="en-US" altLang="ko-KR" sz="2300"/>
          </a:p>
          <a:p>
            <a:pPr lvl="1"/>
            <a:r>
              <a:rPr kumimoji="1" lang="ko-KR" altLang="en-US" sz="2300"/>
              <a:t>부모 요소인  </a:t>
            </a:r>
            <a:r>
              <a:rPr kumimoji="1" lang="en-US" altLang="ko-KR" sz="2300"/>
              <a:t>section </a:t>
            </a:r>
            <a:r>
              <a:rPr kumimoji="1" lang="ko-KR" altLang="en-US" sz="2300"/>
              <a:t>에 </a:t>
            </a:r>
            <a:r>
              <a:rPr kumimoji="1" lang="en-US" altLang="ko-KR" sz="2300"/>
              <a:t>inline-flex </a:t>
            </a:r>
            <a:r>
              <a:rPr kumimoji="1" lang="ko-KR" altLang="en-US" sz="2300"/>
              <a:t>적용  </a:t>
            </a:r>
            <a:endParaRPr kumimoji="1" lang="en-US" altLang="ko-KR" sz="2300"/>
          </a:p>
          <a:p>
            <a:pPr lvl="1"/>
            <a:endParaRPr kumimoji="1" lang="en-US" altLang="ko-KR"/>
          </a:p>
          <a:p>
            <a:pPr lvl="2"/>
            <a:r>
              <a:rPr kumimoji="1" lang="ko-KR" altLang="en-US" sz="2100"/>
              <a:t>부모 요소인 </a:t>
            </a:r>
            <a:r>
              <a:rPr kumimoji="1" lang="en-US" altLang="ko-KR" sz="2100"/>
              <a:t>section</a:t>
            </a:r>
            <a:r>
              <a:rPr kumimoji="1" lang="ko-KR" altLang="en-US" sz="2100"/>
              <a:t>은 인라인블록 속성으로 변경되어 </a:t>
            </a:r>
            <a:endParaRPr kumimoji="1" lang="en-US" altLang="ko-KR" sz="2100"/>
          </a:p>
          <a:p>
            <a:pPr marL="914400" lvl="2" indent="0">
              <a:buNone/>
            </a:pPr>
            <a:r>
              <a:rPr kumimoji="1" lang="en-US" altLang="ko-KR" sz="2100"/>
              <a:t>   </a:t>
            </a:r>
            <a:r>
              <a:rPr kumimoji="1" lang="ko-KR" altLang="en-US" sz="2100"/>
              <a:t>자식요소의 전체 너빗값만큼 크기가 달라짐</a:t>
            </a:r>
            <a:r>
              <a:rPr kumimoji="1" lang="en-US" altLang="ko-KR" sz="2100"/>
              <a:t>. </a:t>
            </a:r>
            <a:endParaRPr kumimoji="1" lang="en-US" altLang="ko-KR" sz="2100">
              <a:solidFill>
                <a:srgbClr val="007EC5"/>
              </a:solidFill>
            </a:endParaRPr>
          </a:p>
          <a:p>
            <a:pPr lvl="2"/>
            <a:endParaRPr kumimoji="1" lang="en-US" altLang="ko-KR" sz="2100">
              <a:solidFill>
                <a:srgbClr val="007EC5"/>
              </a:solidFill>
            </a:endParaRPr>
          </a:p>
          <a:p>
            <a:pPr lvl="2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97" y="4001749"/>
            <a:ext cx="3695700" cy="1695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75" y="3511247"/>
            <a:ext cx="4895306" cy="267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j-ea"/>
              </a:rPr>
              <a:t>05-1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ko-KR" altLang="en-US" sz="3600" dirty="0">
                <a:latin typeface="+mj-ea"/>
              </a:rPr>
              <a:t>부모 요소에 </a:t>
            </a:r>
            <a:r>
              <a:rPr kumimoji="1" lang="en-US" altLang="ko-KR" sz="3600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R" sz="2300">
                <a:solidFill>
                  <a:srgbClr val="007EC5"/>
                </a:solidFill>
              </a:rPr>
              <a:t>flex-direction – </a:t>
            </a:r>
            <a:r>
              <a:rPr kumimoji="1" lang="ko-KR" altLang="en-US" sz="2300">
                <a:solidFill>
                  <a:srgbClr val="007EC5"/>
                </a:solidFill>
              </a:rPr>
              <a:t>자식 요소의 정렬 방법 변경하기</a:t>
            </a:r>
            <a:endParaRPr kumimoji="1" lang="en-US" altLang="ko-KR" sz="2300">
              <a:solidFill>
                <a:srgbClr val="007EC5"/>
              </a:solidFill>
            </a:endParaRPr>
          </a:p>
          <a:p>
            <a:r>
              <a:rPr kumimoji="1" lang="en-US" altLang="ko-KR" sz="2300"/>
              <a:t>flex-direction</a:t>
            </a:r>
            <a:r>
              <a:rPr kumimoji="1" lang="ko-KR" altLang="en-US" sz="2300"/>
              <a:t>속성을 사용하여 요소의 가로세로 정렬 변경하는 방법</a:t>
            </a:r>
            <a:endParaRPr kumimoji="1" lang="en-US" altLang="ko-KR" sz="2300"/>
          </a:p>
          <a:p>
            <a:pPr lvl="1"/>
            <a:r>
              <a:rPr kumimoji="1" lang="en-US" altLang="ko-KR" sz="2100"/>
              <a:t>flex-direction </a:t>
            </a:r>
            <a:r>
              <a:rPr kumimoji="1" lang="ko-KR" altLang="en-US" sz="2100"/>
              <a:t>속성으로 요소의 정렬방향 지정 </a:t>
            </a:r>
            <a:r>
              <a:rPr kumimoji="1" lang="en-US" altLang="ko-KR" sz="2100"/>
              <a:t>– row(</a:t>
            </a:r>
            <a:r>
              <a:rPr kumimoji="1" lang="ko-KR" altLang="en-US" sz="2100"/>
              <a:t>가로정렬</a:t>
            </a:r>
            <a:r>
              <a:rPr kumimoji="1" lang="en-US" altLang="ko-KR" sz="2100"/>
              <a:t>, </a:t>
            </a:r>
            <a:r>
              <a:rPr kumimoji="1" lang="ko-KR" altLang="en-US" sz="2100"/>
              <a:t>기본값</a:t>
            </a:r>
            <a:r>
              <a:rPr kumimoji="1" lang="en-US" altLang="ko-KR" sz="2100"/>
              <a:t>), column(</a:t>
            </a:r>
            <a:r>
              <a:rPr kumimoji="1" lang="ko-KR" altLang="en-US" sz="2100"/>
              <a:t>세로정렬</a:t>
            </a:r>
            <a:r>
              <a:rPr kumimoji="1" lang="en-US" altLang="ko-KR" sz="2100"/>
              <a:t>)</a:t>
            </a:r>
          </a:p>
          <a:p>
            <a:pPr lvl="1"/>
            <a:r>
              <a:rPr kumimoji="1" lang="en-US" altLang="ko-KR" sz="2100"/>
              <a:t>column</a:t>
            </a:r>
            <a:r>
              <a:rPr kumimoji="1" lang="ko-KR" altLang="en-US" sz="2100"/>
              <a:t>값을 지정하면 기본축은 세로방향이 되고 반대 축은 가로 방향이 됨</a:t>
            </a:r>
            <a:endParaRPr kumimoji="1" lang="en-US" altLang="ko-KR" sz="2100"/>
          </a:p>
          <a:p>
            <a:pPr lvl="1"/>
            <a:r>
              <a:rPr kumimoji="1" lang="en-US" altLang="ko-KR" sz="2100"/>
              <a:t>article </a:t>
            </a:r>
            <a:r>
              <a:rPr kumimoji="1" lang="ko-KR" altLang="en-US" sz="2100"/>
              <a:t>요소가 세로로 정렬됨 </a:t>
            </a:r>
            <a:endParaRPr kumimoji="1" lang="en-US" altLang="ko-KR" sz="2100"/>
          </a:p>
          <a:p>
            <a:pPr lvl="1"/>
            <a:endParaRPr kumimoji="1" lang="en-US" altLang="ko-KR"/>
          </a:p>
          <a:p>
            <a:pPr lvl="2"/>
            <a:endParaRPr kumimoji="1" lang="en-US" altLang="ko-KR" sz="2100">
              <a:solidFill>
                <a:srgbClr val="007EC5"/>
              </a:solidFill>
            </a:endParaRPr>
          </a:p>
          <a:p>
            <a:pPr lvl="2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34178"/>
            <a:ext cx="4248873" cy="24148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09" y="3545914"/>
            <a:ext cx="4745172" cy="26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+mj-ea"/>
              </a:rPr>
              <a:t>05-1</a:t>
            </a:r>
            <a:r>
              <a:rPr kumimoji="1" lang="en-US" altLang="ko-KR" sz="3600" dirty="0">
                <a:latin typeface="+mj-ea"/>
              </a:rPr>
              <a:t> </a:t>
            </a:r>
            <a:r>
              <a:rPr kumimoji="1" lang="ko-KR" altLang="en-US" sz="3600" dirty="0">
                <a:latin typeface="+mj-ea"/>
              </a:rPr>
              <a:t>부모 요소에 </a:t>
            </a:r>
            <a:r>
              <a:rPr kumimoji="1" lang="en-US" altLang="ko-KR" sz="3600" dirty="0">
                <a:latin typeface="+mj-ea"/>
              </a:rPr>
              <a:t>flex </a:t>
            </a:r>
            <a:r>
              <a:rPr kumimoji="1" lang="ko-KR" altLang="en-US" dirty="0">
                <a:latin typeface="+mj-ea"/>
              </a:rPr>
              <a:t>적용하기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06583"/>
            <a:ext cx="10726963" cy="46424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sz="2300">
                <a:solidFill>
                  <a:srgbClr val="007EC5"/>
                </a:solidFill>
              </a:rPr>
              <a:t>flex-wrap – </a:t>
            </a:r>
            <a:r>
              <a:rPr kumimoji="1" lang="ko-KR" altLang="en-US" sz="2300">
                <a:solidFill>
                  <a:srgbClr val="007EC5"/>
                </a:solidFill>
              </a:rPr>
              <a:t>자식 요소에 줄 바꿈 적용하기</a:t>
            </a:r>
            <a:endParaRPr kumimoji="1" lang="en-US" altLang="ko-KR" sz="2300">
              <a:solidFill>
                <a:srgbClr val="007EC5"/>
              </a:solidFill>
            </a:endParaRPr>
          </a:p>
          <a:p>
            <a:pPr lvl="1"/>
            <a:r>
              <a:rPr kumimoji="1" lang="en-US" altLang="ko-KR" sz="2100"/>
              <a:t>section</a:t>
            </a:r>
            <a:r>
              <a:rPr kumimoji="1" lang="ko-KR" altLang="en-US" sz="2100"/>
              <a:t>의 너빗값을 </a:t>
            </a:r>
            <a:r>
              <a:rPr kumimoji="1" lang="en-US" altLang="ko-KR" sz="2100"/>
              <a:t>100%</a:t>
            </a:r>
            <a:r>
              <a:rPr kumimoji="1" lang="ko-KR" altLang="en-US" sz="2100"/>
              <a:t>로 지정</a:t>
            </a:r>
            <a:r>
              <a:rPr kumimoji="1" lang="en-US" altLang="ko-KR" sz="2100"/>
              <a:t>, flex-direction</a:t>
            </a:r>
            <a:r>
              <a:rPr kumimoji="1" lang="ko-KR" altLang="en-US" sz="2100"/>
              <a:t>을</a:t>
            </a:r>
            <a:r>
              <a:rPr kumimoji="1" lang="en-US" altLang="ko-KR" sz="2100"/>
              <a:t> </a:t>
            </a:r>
            <a:r>
              <a:rPr kumimoji="1" lang="ko-KR" altLang="en-US" sz="2100"/>
              <a:t>가로로 정렬 </a:t>
            </a:r>
            <a:endParaRPr kumimoji="1" lang="en-US" altLang="ko-KR" sz="2100"/>
          </a:p>
          <a:p>
            <a:pPr lvl="1"/>
            <a:r>
              <a:rPr kumimoji="1" lang="ko-KR" altLang="en-US" sz="2100"/>
              <a:t>브라우저 창을 줄이기 전에는 오른쪽 여백이 남아 있고 </a:t>
            </a:r>
            <a:endParaRPr kumimoji="1" lang="en-US" altLang="ko-KR" sz="2100"/>
          </a:p>
          <a:p>
            <a:pPr marL="457200" lvl="1" indent="0">
              <a:buNone/>
            </a:pPr>
            <a:r>
              <a:rPr kumimoji="1" lang="en-US" altLang="ko-KR" sz="2100"/>
              <a:t>   </a:t>
            </a:r>
            <a:r>
              <a:rPr kumimoji="1" lang="ko-KR" altLang="en-US" sz="2100"/>
              <a:t>브라우저 창을 줄이면 줄바꿈 되지 않고 창과 같은 비율로 줄어듬 </a:t>
            </a:r>
            <a:endParaRPr kumimoji="1" lang="en-US" altLang="ko-KR" sz="2100"/>
          </a:p>
          <a:p>
            <a:pPr marL="457200" lvl="1" indent="0">
              <a:buNone/>
            </a:pPr>
            <a:r>
              <a:rPr kumimoji="1" lang="en-US" altLang="ko-KR" sz="2100"/>
              <a:t>	</a:t>
            </a:r>
          </a:p>
          <a:p>
            <a:pPr lvl="2"/>
            <a:endParaRPr kumimoji="1" lang="en-US" altLang="ko-KR" sz="2100">
              <a:solidFill>
                <a:srgbClr val="007EC5"/>
              </a:solidFill>
            </a:endParaRPr>
          </a:p>
          <a:p>
            <a:pPr lvl="2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914400" lvl="2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	</a:t>
            </a: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	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83" y="3117669"/>
            <a:ext cx="3792040" cy="2979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76" y="3117669"/>
            <a:ext cx="3406645" cy="30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2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812</Words>
  <Application>Microsoft Office PowerPoint</Application>
  <PresentationFormat>와이드스크린</PresentationFormat>
  <Paragraphs>303</Paragraphs>
  <Slides>29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05-1 부모 요소에 flex 적용하기</vt:lpstr>
      <vt:lpstr>05-1 부모 요소에 flex 적용하기</vt:lpstr>
      <vt:lpstr>05-1 부모 요소에 flex 적용하기</vt:lpstr>
      <vt:lpstr>05-1 부모 요소에 flex 적용하기</vt:lpstr>
      <vt:lpstr>05-1 부모 요소에 flex 적용하기</vt:lpstr>
      <vt:lpstr>05-1 부모 요소에 flex 적용하기</vt:lpstr>
      <vt:lpstr>05-1 부모 요소에 flex 적용하기</vt:lpstr>
      <vt:lpstr>05-1 부모 요소에 flex 적용하기</vt:lpstr>
      <vt:lpstr>05-1 부모 요소에 flex 적용하기</vt:lpstr>
      <vt:lpstr>05-2 자식 요소 정렬하기</vt:lpstr>
      <vt:lpstr>05-2 자식 요소 정렬하기</vt:lpstr>
      <vt:lpstr>05-2 자식 요소 정렬하기</vt:lpstr>
      <vt:lpstr>05-2 자식 요소 정렬하기</vt:lpstr>
      <vt:lpstr>05-2 자식 요소 정렬하기</vt:lpstr>
      <vt:lpstr>05-2 자식 요소 정렬하기</vt:lpstr>
      <vt:lpstr>05-2 자식 요소 정렬하기</vt:lpstr>
      <vt:lpstr>05-2 자식 요소 정렬하기</vt:lpstr>
      <vt:lpstr>05-2 자식 요소 정렬하기</vt:lpstr>
      <vt:lpstr>05-2 자식 요소 정렬하기</vt:lpstr>
      <vt:lpstr>05-3 자식 요소의 순서 지정하기</vt:lpstr>
      <vt:lpstr>05-3 자식 요소의 순서 지정하기</vt:lpstr>
      <vt:lpstr>05-4 요소의 여백 비율 지정하기</vt:lpstr>
      <vt:lpstr>05-4 요소의 여백 비율 지정하기</vt:lpstr>
      <vt:lpstr>05-4 요소의 여백 비율 지정하기</vt:lpstr>
      <vt:lpstr>05-4 요소의 여백 비율 지정하기</vt:lpstr>
      <vt:lpstr>05-4 요소의 여백 비율 지정하기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 은숙</cp:lastModifiedBy>
  <cp:revision>180</cp:revision>
  <cp:lastPrinted>2020-07-23T17:41:23Z</cp:lastPrinted>
  <dcterms:created xsi:type="dcterms:W3CDTF">2020-07-22T11:00:58Z</dcterms:created>
  <dcterms:modified xsi:type="dcterms:W3CDTF">2021-08-31T03:28:50Z</dcterms:modified>
</cp:coreProperties>
</file>